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316B07-57C3-4A38-9A66-56A2BA487C02}" type="datetimeFigureOut">
              <a:rPr lang="zh-TW" altLang="en-US" smtClean="0"/>
              <a:t>2014/10/7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72ED4D-F568-454A-B327-D1E11474DF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lme.dsa.fju.edu.tw/stlcborro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lme.dsa.fju.edu.tw/stlcborro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RcczuH070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年英語自學說明會 圖書館寫作中心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25273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/>
              <a:t>F2F</a:t>
            </a:r>
            <a:r>
              <a:rPr lang="zh-TW" altLang="en-US" sz="3600" dirty="0" smtClean="0"/>
              <a:t>寫作教室 </a:t>
            </a:r>
            <a:r>
              <a:rPr lang="en-US" altLang="zh-TW" sz="3600" dirty="0" smtClean="0"/>
              <a:t>&amp;</a:t>
            </a:r>
            <a:r>
              <a:rPr lang="zh-TW" altLang="en-US" sz="3600" dirty="0" smtClean="0"/>
              <a:t> 實用與活用英語工作坊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5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實用英文</a:t>
            </a:r>
            <a:r>
              <a:rPr lang="en-US" altLang="zh-TW" sz="4000" b="1" dirty="0"/>
              <a:t>1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66354" y="1600200"/>
            <a:ext cx="792044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/>
              <a:t>求職</a:t>
            </a:r>
            <a:r>
              <a:rPr lang="zh-TW" altLang="en-US" sz="4000" b="1" dirty="0"/>
              <a:t>升學英文</a:t>
            </a:r>
            <a:r>
              <a:rPr lang="zh-TW" altLang="en-US" sz="4000" b="1" dirty="0" smtClean="0"/>
              <a:t>寫作</a:t>
            </a:r>
            <a:endParaRPr lang="en-US" altLang="zh-TW" sz="4000" b="1" dirty="0" smtClean="0"/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dirty="0" smtClean="0"/>
              <a:t>10/1 </a:t>
            </a:r>
            <a:r>
              <a:rPr lang="en-US" altLang="zh-TW" dirty="0"/>
              <a:t>~ 11/5 </a:t>
            </a:r>
            <a:r>
              <a:rPr lang="zh-TW" altLang="en-US" dirty="0"/>
              <a:t>（共</a:t>
            </a:r>
            <a:r>
              <a:rPr lang="zh-Hant" altLang="en-US" dirty="0"/>
              <a:t>六週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每週三 下午 </a:t>
            </a:r>
            <a:r>
              <a:rPr lang="en-US" altLang="zh-TW" dirty="0" smtClean="0"/>
              <a:t>4:40-6:30</a:t>
            </a:r>
            <a:endParaRPr lang="en-US" altLang="zh-TW" dirty="0"/>
          </a:p>
          <a:p>
            <a:r>
              <a:rPr lang="zh-TW" altLang="en-US" dirty="0"/>
              <a:t>名額：</a:t>
            </a:r>
            <a:r>
              <a:rPr lang="en-US" altLang="zh-TW" dirty="0"/>
              <a:t>15</a:t>
            </a:r>
            <a:r>
              <a:rPr lang="zh-TW" altLang="en-US" dirty="0"/>
              <a:t>名</a:t>
            </a:r>
          </a:p>
          <a:p>
            <a:r>
              <a:rPr lang="zh-TW" altLang="en-US" dirty="0" smtClean="0"/>
              <a:t>教師</a:t>
            </a:r>
            <a:r>
              <a:rPr lang="zh-TW" altLang="en-US" dirty="0"/>
              <a:t>：班</a:t>
            </a:r>
            <a:r>
              <a:rPr lang="zh-TW" altLang="en-US" dirty="0" smtClean="0"/>
              <a:t>中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87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實用英文</a:t>
            </a:r>
            <a:r>
              <a:rPr lang="en-US" altLang="zh-TW" sz="4000" b="1" dirty="0"/>
              <a:t>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7976" y="1600200"/>
            <a:ext cx="7998823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/>
              <a:t>托福</a:t>
            </a:r>
            <a:r>
              <a:rPr lang="zh-TW" altLang="en-US" sz="4000" b="1" dirty="0"/>
              <a:t>口說與寫作 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密集班</a:t>
            </a:r>
            <a:r>
              <a:rPr lang="en-US" altLang="zh-TW" sz="4000" b="1" dirty="0" smtClean="0"/>
              <a:t>)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dirty="0" smtClean="0"/>
              <a:t>10/6 </a:t>
            </a:r>
            <a:r>
              <a:rPr lang="en-US" altLang="zh-TW" dirty="0"/>
              <a:t>~ 10/29 </a:t>
            </a:r>
            <a:r>
              <a:rPr lang="zh-TW" altLang="en-US" dirty="0"/>
              <a:t>（</a:t>
            </a:r>
            <a:r>
              <a:rPr lang="zh-TW" altLang="en-US" dirty="0" smtClean="0"/>
              <a:t>共四</a:t>
            </a:r>
            <a:r>
              <a:rPr lang="zh-Hant" altLang="en-US" dirty="0" smtClean="0"/>
              <a:t>週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每週一</a:t>
            </a:r>
            <a:r>
              <a:rPr lang="zh-TW" altLang="en-US" dirty="0"/>
              <a:t>晚上 </a:t>
            </a:r>
            <a:r>
              <a:rPr lang="en-US" altLang="zh-TW" dirty="0"/>
              <a:t>6:40 – </a:t>
            </a:r>
            <a:r>
              <a:rPr lang="en-US" altLang="zh-TW" dirty="0" smtClean="0"/>
              <a:t>8:30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週三</a:t>
            </a:r>
            <a:r>
              <a:rPr lang="zh-TW" altLang="en-US" dirty="0"/>
              <a:t>下午</a:t>
            </a:r>
            <a:r>
              <a:rPr lang="en-US" altLang="zh-TW" dirty="0"/>
              <a:t>1:40 – </a:t>
            </a:r>
            <a:r>
              <a:rPr lang="en-US" altLang="zh-TW" dirty="0" smtClean="0"/>
              <a:t>3:30</a:t>
            </a:r>
          </a:p>
          <a:p>
            <a:r>
              <a:rPr lang="zh-TW" altLang="en-US" dirty="0"/>
              <a:t>名額：</a:t>
            </a:r>
            <a:r>
              <a:rPr lang="en-US" altLang="zh-TW" dirty="0"/>
              <a:t>10</a:t>
            </a:r>
            <a:r>
              <a:rPr lang="zh-TW" altLang="en-US" dirty="0"/>
              <a:t>名</a:t>
            </a:r>
          </a:p>
          <a:p>
            <a:r>
              <a:rPr lang="zh-TW" altLang="en-US" dirty="0" smtClean="0"/>
              <a:t>教師</a:t>
            </a:r>
            <a:r>
              <a:rPr lang="zh-TW" altLang="en-US" dirty="0"/>
              <a:t>：劉禺</a:t>
            </a:r>
            <a:r>
              <a:rPr lang="zh-TW" altLang="en-US" dirty="0" smtClean="0"/>
              <a:t>岑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046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實用英文</a:t>
            </a:r>
            <a:r>
              <a:rPr lang="en-US" altLang="zh-TW" sz="4000" b="1" dirty="0"/>
              <a:t>3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0560" y="1600200"/>
            <a:ext cx="801624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/>
              <a:t>全民</a:t>
            </a:r>
            <a:r>
              <a:rPr lang="zh-TW" altLang="en-US" sz="4000" b="1" dirty="0"/>
              <a:t>英檢中級</a:t>
            </a:r>
            <a:r>
              <a:rPr lang="zh-TW" altLang="en-US" sz="4000" b="1" dirty="0" smtClean="0"/>
              <a:t>寫作</a:t>
            </a:r>
            <a:endParaRPr lang="en-US" altLang="zh-TW" sz="4000" b="1" dirty="0" smtClean="0"/>
          </a:p>
          <a:p>
            <a:pPr marL="0" indent="0">
              <a:buNone/>
            </a:pPr>
            <a:endParaRPr lang="en-US" altLang="zh-TW" sz="2800" b="1" dirty="0" smtClean="0"/>
          </a:p>
          <a:p>
            <a:r>
              <a:rPr lang="en-US" altLang="zh-TW" dirty="0" smtClean="0"/>
              <a:t>11/19 </a:t>
            </a:r>
            <a:r>
              <a:rPr lang="en-US" altLang="zh-TW" dirty="0"/>
              <a:t>~ </a:t>
            </a:r>
            <a:r>
              <a:rPr lang="en-US" altLang="zh-TW" dirty="0" smtClean="0"/>
              <a:t>12/24</a:t>
            </a:r>
            <a:r>
              <a:rPr lang="zh-TW" altLang="en-US" dirty="0" smtClean="0"/>
              <a:t>（</a:t>
            </a:r>
            <a:r>
              <a:rPr lang="zh-TW" altLang="en-US" dirty="0"/>
              <a:t>共</a:t>
            </a:r>
            <a:r>
              <a:rPr lang="zh-Hant" altLang="en-US" dirty="0"/>
              <a:t>六週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每週三 下午 </a:t>
            </a:r>
            <a:r>
              <a:rPr lang="en-US" altLang="zh-TW" dirty="0" smtClean="0"/>
              <a:t>4:40-6:30</a:t>
            </a:r>
          </a:p>
          <a:p>
            <a:r>
              <a:rPr lang="zh-TW" altLang="en-US" dirty="0"/>
              <a:t>名額：</a:t>
            </a:r>
            <a:r>
              <a:rPr lang="en-US" altLang="zh-TW" dirty="0"/>
              <a:t>15</a:t>
            </a:r>
            <a:r>
              <a:rPr lang="zh-TW" altLang="en-US" dirty="0"/>
              <a:t>名　</a:t>
            </a:r>
          </a:p>
          <a:p>
            <a:r>
              <a:rPr lang="zh-TW" altLang="en-US" dirty="0" smtClean="0"/>
              <a:t>教師</a:t>
            </a:r>
            <a:r>
              <a:rPr lang="zh-TW" altLang="en-US" dirty="0"/>
              <a:t>：</a:t>
            </a:r>
            <a:r>
              <a:rPr lang="zh-TW" altLang="en-US" dirty="0" smtClean="0"/>
              <a:t>林政憲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456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dirty="0" smtClean="0"/>
              <a:t>趕快報名！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78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Hant" dirty="0" smtClean="0">
              <a:hlinkClick r:id="rId2"/>
            </a:endParaRPr>
          </a:p>
          <a:p>
            <a:pPr marL="0" indent="0">
              <a:buNone/>
            </a:pPr>
            <a:endParaRPr lang="en-US" altLang="zh-Hant" dirty="0">
              <a:hlinkClick r:id="rId2"/>
            </a:endParaRPr>
          </a:p>
          <a:p>
            <a:pPr marL="0" indent="0">
              <a:buNone/>
            </a:pPr>
            <a:endParaRPr lang="en-US" altLang="zh-Hant" dirty="0" smtClean="0">
              <a:hlinkClick r:id="rId2"/>
            </a:endParaRPr>
          </a:p>
          <a:p>
            <a:pPr marL="0" indent="0">
              <a:buNone/>
            </a:pPr>
            <a:endParaRPr lang="en-US" altLang="zh-Hant" dirty="0">
              <a:hlinkClick r:id="rId2"/>
            </a:endParaRPr>
          </a:p>
          <a:p>
            <a:pPr marL="0" indent="0">
              <a:buNone/>
            </a:pPr>
            <a:endParaRPr lang="en-US" altLang="zh-Hant" dirty="0" smtClean="0">
              <a:hlinkClick r:id="rId2"/>
            </a:endParaRPr>
          </a:p>
          <a:p>
            <a:pPr marL="0" indent="0">
              <a:buNone/>
            </a:pPr>
            <a:endParaRPr lang="en-US" altLang="zh-Hant" dirty="0">
              <a:hlinkClick r:id="rId2"/>
            </a:endParaRPr>
          </a:p>
          <a:p>
            <a:pPr marL="0" indent="0">
              <a:buNone/>
            </a:pPr>
            <a:endParaRPr lang="en-US" altLang="zh-Hant" dirty="0" smtClean="0">
              <a:hlinkClick r:id="rId2"/>
            </a:endParaRPr>
          </a:p>
          <a:p>
            <a:pPr marL="0" indent="0">
              <a:buNone/>
            </a:pPr>
            <a:endParaRPr lang="en-US" altLang="zh-Hant" dirty="0" smtClean="0">
              <a:hlinkClick r:id="rId2"/>
            </a:endParaRPr>
          </a:p>
          <a:p>
            <a:pPr marL="0" indent="0">
              <a:buNone/>
            </a:pPr>
            <a:endParaRPr lang="en-US" altLang="zh-Hant" dirty="0">
              <a:hlinkClick r:id="rId2"/>
            </a:endParaRPr>
          </a:p>
          <a:p>
            <a:pPr marL="0" indent="0">
              <a:buNone/>
            </a:pPr>
            <a:r>
              <a:rPr lang="en-US" altLang="zh-Hant" dirty="0" smtClean="0">
                <a:hlinkClick r:id="rId2"/>
              </a:rPr>
              <a:t>http</a:t>
            </a:r>
            <a:r>
              <a:rPr lang="en-US" altLang="zh-Hant" dirty="0">
                <a:hlinkClick r:id="rId2"/>
              </a:rPr>
              <a:t>://slme.dsa.fju.edu.tw/stlcborrow/</a:t>
            </a:r>
            <a:endParaRPr lang="en-US" altLang="zh-Hant" dirty="0"/>
          </a:p>
          <a:p>
            <a:endParaRPr kumimoji="1" lang="zh-TW" altLang="en-US" dirty="0"/>
          </a:p>
        </p:txBody>
      </p:sp>
      <p:pic>
        <p:nvPicPr>
          <p:cNvPr id="4" name="圖片 3" descr="螢幕快照 2014-09-21 18.32.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18001" r="22778" b="10116"/>
          <a:stretch/>
        </p:blipFill>
        <p:spPr>
          <a:xfrm>
            <a:off x="696448" y="1365399"/>
            <a:ext cx="4878392" cy="39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sz="5400" b="1" dirty="0"/>
              <a:t>Face</a:t>
            </a:r>
            <a:r>
              <a:rPr kumimoji="1" lang="zh-TW" altLang="en-US" sz="5400" b="1" dirty="0"/>
              <a:t> </a:t>
            </a:r>
            <a:r>
              <a:rPr kumimoji="1" lang="en-US" altLang="zh-TW" sz="4800" b="1" dirty="0"/>
              <a:t>2</a:t>
            </a:r>
            <a:r>
              <a:rPr kumimoji="1" lang="zh-TW" altLang="en-US" sz="4800" b="1" dirty="0"/>
              <a:t> </a:t>
            </a:r>
            <a:r>
              <a:rPr kumimoji="1" lang="en-US" altLang="zh-TW" sz="4800" b="1" dirty="0"/>
              <a:t>Face</a:t>
            </a:r>
            <a:r>
              <a:rPr kumimoji="1" lang="zh-TW" altLang="en-US" sz="4800" b="1" dirty="0"/>
              <a:t> 英文寫作</a:t>
            </a:r>
            <a:r>
              <a:rPr kumimoji="1" lang="zh-TW" altLang="en-US" sz="4800" b="1" dirty="0" smtClean="0"/>
              <a:t>室</a:t>
            </a:r>
            <a:r>
              <a:rPr kumimoji="1" lang="en-US" altLang="zh-TW" sz="4800" b="1" dirty="0" smtClean="0"/>
              <a:t/>
            </a:r>
            <a:br>
              <a:rPr kumimoji="1" lang="en-US" altLang="zh-TW" sz="4800" b="1" dirty="0" smtClean="0"/>
            </a:br>
            <a:r>
              <a:rPr kumimoji="1" lang="zh-TW" altLang="en-US" sz="4800" b="1" dirty="0" smtClean="0">
                <a:solidFill>
                  <a:srgbClr val="1F497D"/>
                </a:solidFill>
              </a:rPr>
              <a:t>哪是什麼？</a:t>
            </a:r>
            <a:endParaRPr kumimoji="1" lang="zh-TW" altLang="en-US" sz="4800" b="1" dirty="0">
              <a:solidFill>
                <a:srgbClr val="1F497D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6942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/>
              <a:t>協</a:t>
            </a:r>
            <a:r>
              <a:rPr lang="zh-TW" altLang="en-US" dirty="0" smtClean="0"/>
              <a:t>助改善</a:t>
            </a:r>
            <a:r>
              <a:rPr lang="zh-TW" altLang="en-US" dirty="0"/>
              <a:t>英文</a:t>
            </a:r>
            <a:r>
              <a:rPr lang="zh-TW" altLang="en-US" u="sng" dirty="0"/>
              <a:t>作文</a:t>
            </a:r>
            <a:r>
              <a:rPr lang="zh-TW" altLang="en-US" dirty="0"/>
              <a:t>，包括</a:t>
            </a:r>
            <a:r>
              <a:rPr lang="en-US" altLang="zh-TW" dirty="0"/>
              <a:t>︰</a:t>
            </a:r>
            <a:r>
              <a:rPr lang="zh-TW" altLang="en-US" dirty="0"/>
              <a:t>了解文法規則，如何引用文章；構思主題與主要論點；製作大綱與討論結構；充實內容，增加文章邏輯連</a:t>
            </a:r>
            <a:r>
              <a:rPr lang="zh-TW" altLang="en-US" dirty="0" smtClean="0"/>
              <a:t>貫性</a:t>
            </a:r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dirty="0"/>
              <a:t>協</a:t>
            </a:r>
            <a:r>
              <a:rPr lang="zh-TW" altLang="en-US" dirty="0" smtClean="0"/>
              <a:t>助改善</a:t>
            </a:r>
            <a:r>
              <a:rPr lang="zh-TW" altLang="en-US" dirty="0"/>
              <a:t>英文</a:t>
            </a:r>
            <a:r>
              <a:rPr lang="zh-TW" altLang="en-US" u="sng" dirty="0"/>
              <a:t>求職信、</a:t>
            </a:r>
            <a:r>
              <a:rPr lang="zh-TW" altLang="en-US" u="sng" dirty="0" smtClean="0"/>
              <a:t>自傳</a:t>
            </a:r>
            <a:r>
              <a:rPr lang="zh-TW" altLang="en-US" dirty="0" smtClean="0"/>
              <a:t>和</a:t>
            </a:r>
            <a:r>
              <a:rPr lang="zh-TW" altLang="en-US" u="sng" dirty="0" smtClean="0"/>
              <a:t>履歷表</a:t>
            </a:r>
            <a:endParaRPr lang="en-US" altLang="zh-TW" u="sng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對申請碩士班的</a:t>
            </a:r>
            <a:r>
              <a:rPr lang="zh-TW" altLang="en-US" u="sng" dirty="0" smtClean="0"/>
              <a:t>讀</a:t>
            </a:r>
            <a:r>
              <a:rPr lang="zh-TW" altLang="en-US" u="sng" dirty="0"/>
              <a:t>書計畫</a:t>
            </a:r>
            <a:r>
              <a:rPr lang="zh-TW" altLang="en-US" dirty="0"/>
              <a:t>提</a:t>
            </a:r>
            <a:r>
              <a:rPr lang="zh-TW" altLang="en-US" dirty="0" smtClean="0"/>
              <a:t>出</a:t>
            </a:r>
            <a:r>
              <a:rPr lang="zh-TW" altLang="en-US" dirty="0" smtClean="0"/>
              <a:t>建議</a:t>
            </a:r>
            <a:endParaRPr kumimoji="1" lang="en-US" altLang="zh-TW" dirty="0"/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</a:rPr>
              <a:t>-&gt;</a:t>
            </a:r>
            <a:r>
              <a:rPr lang="zh-TW" altLang="en-US" b="1" dirty="0" smtClean="0">
                <a:solidFill>
                  <a:schemeClr val="accent6"/>
                </a:solidFill>
              </a:rPr>
              <a:t>以寫作</a:t>
            </a:r>
            <a:r>
              <a:rPr lang="zh-TW" altLang="en-US" b="1" dirty="0">
                <a:solidFill>
                  <a:schemeClr val="accent6"/>
                </a:solidFill>
              </a:rPr>
              <a:t>輔導為主，不提供改稿、校稿</a:t>
            </a:r>
            <a:r>
              <a:rPr lang="zh-TW" altLang="en-US" b="1" dirty="0" smtClean="0">
                <a:solidFill>
                  <a:schemeClr val="accent6"/>
                </a:solidFill>
              </a:rPr>
              <a:t>服務</a:t>
            </a:r>
            <a:endParaRPr kumimoji="1" lang="zh-TW" altLang="en-US" b="1" dirty="0">
              <a:solidFill>
                <a:schemeClr val="accent6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01652"/>
            <a:ext cx="4373613" cy="14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b="1" dirty="0" smtClean="0">
                <a:solidFill>
                  <a:schemeClr val="tx2"/>
                </a:solidFill>
              </a:rPr>
              <a:t>怎麼去？</a:t>
            </a:r>
            <a:endParaRPr kumimoji="1" lang="zh-TW" alt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2746" y="1521286"/>
            <a:ext cx="8014054" cy="4604877"/>
          </a:xfrm>
        </p:spPr>
        <p:txBody>
          <a:bodyPr/>
          <a:lstStyle/>
          <a:p>
            <a:r>
              <a:rPr kumimoji="1" lang="zh-TW" altLang="en-US" dirty="0" smtClean="0"/>
              <a:t>濟時樓二樓</a:t>
            </a:r>
            <a:endParaRPr kumimoji="1" lang="en-US" altLang="zh-TW" dirty="0" smtClean="0"/>
          </a:p>
          <a:p>
            <a:r>
              <a:rPr kumimoji="1" lang="zh-TW" altLang="en-US" dirty="0" smtClean="0"/>
              <a:t>（星期</a:t>
            </a:r>
            <a:r>
              <a:rPr lang="zh-Hant" altLang="en-US" dirty="0" smtClean="0"/>
              <a:t>二</a:t>
            </a:r>
            <a:r>
              <a:rPr lang="zh-Hant" altLang="en-US" dirty="0"/>
              <a:t>、三、</a:t>
            </a:r>
            <a:r>
              <a:rPr lang="zh-Hant" altLang="en-US" dirty="0" smtClean="0"/>
              <a:t>五</a:t>
            </a:r>
            <a:r>
              <a:rPr lang="zh-TW" altLang="en-US" dirty="0" smtClean="0"/>
              <a:t>）</a:t>
            </a:r>
            <a:r>
              <a:rPr lang="en-US" altLang="zh-Hant" dirty="0" smtClean="0"/>
              <a:t>12</a:t>
            </a:r>
            <a:r>
              <a:rPr lang="en-US" altLang="zh-Hant" dirty="0"/>
              <a:t>:30 – 14:</a:t>
            </a:r>
            <a:r>
              <a:rPr lang="en-US" altLang="zh-Hant" dirty="0" smtClean="0"/>
              <a:t>30</a:t>
            </a:r>
          </a:p>
          <a:p>
            <a:pPr marL="0" indent="0">
              <a:buNone/>
            </a:pPr>
            <a:r>
              <a:rPr kumimoji="1" lang="zh-TW" altLang="en-US" sz="2800" dirty="0" smtClean="0"/>
              <a:t>一次半小時，視情況可延長為一小時</a:t>
            </a:r>
            <a:endParaRPr kumimoji="1" lang="en-US" altLang="zh-TW" sz="2800" dirty="0" smtClean="0"/>
          </a:p>
          <a:p>
            <a:pPr marL="0" indent="0">
              <a:buNone/>
            </a:pPr>
            <a:endParaRPr kumimoji="1" lang="en-US" altLang="zh-TW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22747"/>
              </p:ext>
            </p:extLst>
          </p:nvPr>
        </p:nvGraphicFramePr>
        <p:xfrm>
          <a:off x="515982" y="3190962"/>
          <a:ext cx="8122912" cy="3053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0728"/>
                <a:gridCol w="2030728"/>
                <a:gridCol w="2030728"/>
                <a:gridCol w="2030728"/>
              </a:tblGrid>
              <a:tr h="6106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星期二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星期三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星期五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061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"/>
                          <a:cs typeface="Arial"/>
                        </a:rPr>
                        <a:t>12:30-13:00</a:t>
                      </a:r>
                      <a:endParaRPr lang="zh-TW" altLang="en-US" sz="24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/>
                      <a:endParaRPr lang="en-US" altLang="zh-TW" sz="3200" dirty="0" smtClean="0"/>
                    </a:p>
                    <a:p>
                      <a:pPr algn="l"/>
                      <a:r>
                        <a:rPr lang="en-US" altLang="zh-TW" sz="3200" dirty="0" smtClean="0"/>
                        <a:t> Andrew</a:t>
                      </a:r>
                    </a:p>
                    <a:p>
                      <a:pPr algn="l"/>
                      <a:r>
                        <a:rPr lang="en-US" altLang="zh-TW" sz="3200" dirty="0" smtClean="0"/>
                        <a:t>        </a:t>
                      </a:r>
                      <a:r>
                        <a:rPr lang="zh-TW" altLang="en-US" sz="3200" dirty="0" smtClean="0"/>
                        <a:t>老師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/>
                      <a:endParaRPr lang="en-US" altLang="zh-TW" sz="3200" dirty="0" smtClean="0"/>
                    </a:p>
                    <a:p>
                      <a:pPr algn="l"/>
                      <a:r>
                        <a:rPr lang="en-US" altLang="zh-TW" sz="3200" dirty="0" smtClean="0"/>
                        <a:t> Joseph</a:t>
                      </a:r>
                    </a:p>
                    <a:p>
                      <a:pPr algn="l"/>
                      <a:r>
                        <a:rPr lang="en-US" altLang="zh-TW" sz="3200" dirty="0" smtClean="0"/>
                        <a:t>        </a:t>
                      </a:r>
                      <a:r>
                        <a:rPr lang="zh-TW" altLang="en-US" sz="3200" dirty="0" smtClean="0"/>
                        <a:t>老師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/>
                      <a:endParaRPr lang="en-US" altLang="zh-TW" sz="3200" dirty="0" smtClean="0"/>
                    </a:p>
                    <a:p>
                      <a:pPr algn="l"/>
                      <a:r>
                        <a:rPr lang="en-US" altLang="zh-TW" sz="3200" dirty="0" smtClean="0"/>
                        <a:t> Jenny</a:t>
                      </a:r>
                    </a:p>
                    <a:p>
                      <a:pPr algn="l"/>
                      <a:r>
                        <a:rPr lang="en-US" altLang="zh-TW" sz="3200" dirty="0" smtClean="0"/>
                        <a:t>        </a:t>
                      </a:r>
                      <a:r>
                        <a:rPr lang="zh-TW" altLang="en-US" sz="3200" dirty="0" smtClean="0"/>
                        <a:t>老師</a:t>
                      </a:r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061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"/>
                          <a:cs typeface="Arial"/>
                        </a:rPr>
                        <a:t>13:00-13:30</a:t>
                      </a:r>
                      <a:endParaRPr lang="zh-TW" altLang="en-US" sz="24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061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"/>
                          <a:cs typeface="Arial"/>
                        </a:rPr>
                        <a:t>13:30-14:00</a:t>
                      </a:r>
                      <a:endParaRPr lang="zh-TW" altLang="en-US" sz="24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061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"/>
                          <a:cs typeface="Arial"/>
                        </a:rPr>
                        <a:t>14:00-14:30</a:t>
                      </a:r>
                      <a:endParaRPr lang="zh-TW" altLang="en-US" sz="2400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3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b="1" dirty="0" smtClean="0">
                <a:solidFill>
                  <a:schemeClr val="tx2"/>
                </a:solidFill>
              </a:rPr>
              <a:t>怎麼參加？</a:t>
            </a:r>
            <a:endParaRPr kumimoji="1" lang="zh-TW" alt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96686" y="1600200"/>
            <a:ext cx="7990114" cy="494551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kumimoji="1" lang="zh-TW" altLang="en-US" dirty="0" smtClean="0"/>
              <a:t>預約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使用</a:t>
            </a:r>
            <a:r>
              <a:rPr kumimoji="1" lang="en-US" altLang="zh-TW" dirty="0" smtClean="0"/>
              <a:t>LDAP</a:t>
            </a:r>
            <a:r>
              <a:rPr kumimoji="1" lang="zh-TW" altLang="en-US" dirty="0" smtClean="0"/>
              <a:t>帳號</a:t>
            </a:r>
            <a:r>
              <a:rPr kumimoji="1" lang="en-US" altLang="zh-TW" dirty="0" smtClean="0"/>
              <a:t>)</a:t>
            </a:r>
          </a:p>
          <a:p>
            <a:pPr>
              <a:buFont typeface="Wingdings" charset="2"/>
              <a:buChar char="ü"/>
            </a:pPr>
            <a:r>
              <a:rPr kumimoji="1" lang="zh-TW" altLang="en-US" dirty="0"/>
              <a:t>選取時間</a:t>
            </a:r>
            <a:endParaRPr kumimoji="1" lang="en-US" altLang="zh-TW" dirty="0"/>
          </a:p>
          <a:p>
            <a:pPr>
              <a:buFont typeface="Wingdings" charset="2"/>
              <a:buChar char="ü"/>
            </a:pPr>
            <a:r>
              <a:rPr kumimoji="1" lang="zh-TW" altLang="en-US" dirty="0"/>
              <a:t>上傳</a:t>
            </a:r>
            <a:r>
              <a:rPr kumimoji="1" lang="zh-TW" altLang="en-US" dirty="0" smtClean="0"/>
              <a:t>文章</a:t>
            </a:r>
            <a:endParaRPr kumimoji="1" lang="en-US" altLang="zh-TW" dirty="0" smtClean="0"/>
          </a:p>
          <a:p>
            <a:pPr>
              <a:buFont typeface="Wingdings" charset="2"/>
              <a:buChar char="ü"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2.</a:t>
            </a:r>
            <a:r>
              <a:rPr kumimoji="1" lang="zh-TW" altLang="en-US" dirty="0"/>
              <a:t> 現場討論</a:t>
            </a:r>
            <a:endParaRPr kumimoji="1" lang="en-US" altLang="zh-TW" dirty="0"/>
          </a:p>
          <a:p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3.</a:t>
            </a:r>
            <a:r>
              <a:rPr kumimoji="1" lang="zh-TW" altLang="en-US" dirty="0"/>
              <a:t> 後續</a:t>
            </a:r>
            <a:r>
              <a:rPr kumimoji="1" lang="zh-TW" altLang="en-US" dirty="0" smtClean="0"/>
              <a:t>學習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 smtClean="0">
                <a:sym typeface="Wingdings" panose="05000000000000000000" pitchFamily="2" charset="2"/>
              </a:rPr>
              <a:t></a:t>
            </a:r>
            <a:r>
              <a:rPr kumimoji="1" lang="zh-TW" altLang="en-US" dirty="0" smtClean="0"/>
              <a:t>利用</a:t>
            </a:r>
            <a:r>
              <a:rPr lang="zh-Hant" altLang="en-US" dirty="0" smtClean="0"/>
              <a:t>線</a:t>
            </a:r>
            <a:r>
              <a:rPr lang="zh-Hant" altLang="en-US" dirty="0"/>
              <a:t>上英語自學</a:t>
            </a:r>
            <a:r>
              <a:rPr lang="zh-Hant" altLang="en-US" dirty="0" smtClean="0"/>
              <a:t>中心</a:t>
            </a:r>
            <a:endParaRPr lang="en-US" altLang="zh-TW" dirty="0"/>
          </a:p>
          <a:p>
            <a:pPr>
              <a:buFont typeface="Wingdings" charset="2"/>
              <a:buChar char="ü"/>
            </a:pPr>
            <a:endParaRPr kumimoji="1" lang="en-US" altLang="zh-TW" dirty="0"/>
          </a:p>
          <a:p>
            <a:pPr marL="514350" indent="-514350">
              <a:buAutoNum type="arabicPeriod"/>
            </a:pPr>
            <a:endParaRPr kumimoji="1" lang="en-US" altLang="zh-TW" dirty="0" smtClean="0"/>
          </a:p>
          <a:p>
            <a:pPr marL="514350" indent="-514350">
              <a:buAutoNum type="arabicPeriod"/>
            </a:pPr>
            <a:endParaRPr kumimoji="1" lang="en-US" altLang="zh-TW" dirty="0" smtClean="0"/>
          </a:p>
          <a:p>
            <a:pPr marL="514350" indent="-514350">
              <a:buAutoNum type="arabicPeriod"/>
            </a:pPr>
            <a:endParaRPr kumimoji="1" lang="en-US" altLang="zh-TW" dirty="0"/>
          </a:p>
          <a:p>
            <a:pPr marL="514350" indent="-514350">
              <a:buAutoNum type="arabicPeriod"/>
            </a:pPr>
            <a:endParaRPr kumimoji="1" lang="en-US" altLang="zh-TW" dirty="0" smtClean="0"/>
          </a:p>
          <a:p>
            <a:pPr marL="514350" indent="-514350">
              <a:buAutoNum type="arabicPeriod"/>
            </a:pPr>
            <a:endParaRPr kumimoji="1" lang="en-US" altLang="zh-TW" dirty="0"/>
          </a:p>
          <a:p>
            <a:pPr marL="514350" indent="-514350">
              <a:buAutoNum type="arabicPeriod"/>
            </a:pPr>
            <a:endParaRPr kumimoji="1" lang="en-US" altLang="zh-TW" dirty="0" smtClean="0"/>
          </a:p>
          <a:p>
            <a:pPr marL="0" indent="0">
              <a:buNone/>
            </a:pPr>
            <a:r>
              <a:rPr lang="en-US" altLang="zh-Hant" dirty="0" smtClean="0">
                <a:hlinkClick r:id="rId2"/>
              </a:rPr>
              <a:t>http</a:t>
            </a:r>
            <a:r>
              <a:rPr lang="en-US" altLang="zh-Hant" dirty="0">
                <a:hlinkClick r:id="rId2"/>
              </a:rPr>
              <a:t>://slme.dsa.fju.edu.tw/stlcborrow</a:t>
            </a:r>
            <a:r>
              <a:rPr lang="en-US" altLang="zh-Hant" dirty="0" smtClean="0">
                <a:hlinkClick r:id="rId2"/>
              </a:rPr>
              <a:t>/</a:t>
            </a:r>
            <a:endParaRPr lang="en-US" altLang="zh-Hant" dirty="0" smtClean="0"/>
          </a:p>
          <a:p>
            <a:pPr marL="0" indent="0">
              <a:buNone/>
            </a:pPr>
            <a:endParaRPr lang="en-US" altLang="zh-Hant" dirty="0"/>
          </a:p>
          <a:p>
            <a:pPr>
              <a:buFont typeface="Wingdings" charset="2"/>
              <a:buChar char="ü"/>
            </a:pPr>
            <a:endParaRPr lang="en-US" altLang="zh-Hant" dirty="0">
              <a:hlinkClick r:id="rId2"/>
            </a:endParaRPr>
          </a:p>
        </p:txBody>
      </p:sp>
      <p:pic>
        <p:nvPicPr>
          <p:cNvPr id="4" name="圖片 3" descr="螢幕快照 2014-09-21 18.32.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18001" r="22778" b="10116"/>
          <a:stretch/>
        </p:blipFill>
        <p:spPr>
          <a:xfrm>
            <a:off x="3596874" y="1600200"/>
            <a:ext cx="4878392" cy="39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440952"/>
          </a:xfrm>
        </p:spPr>
        <p:txBody>
          <a:bodyPr>
            <a:normAutofit/>
          </a:bodyPr>
          <a:lstStyle/>
          <a:p>
            <a:r>
              <a:rPr kumimoji="1" lang="zh-TW" altLang="en-US" b="1" dirty="0" smtClean="0"/>
              <a:t>實用與活用英語工作坊</a:t>
            </a:r>
            <a:r>
              <a:rPr kumimoji="1" lang="en-US" altLang="zh-TW" b="1" dirty="0" smtClean="0"/>
              <a:t/>
            </a:r>
            <a:br>
              <a:rPr kumimoji="1" lang="en-US" altLang="zh-TW" b="1" dirty="0" smtClean="0"/>
            </a:br>
            <a:r>
              <a:rPr lang="en-US" altLang="zh-TW" sz="4000" dirty="0"/>
              <a:t>English in Use </a:t>
            </a:r>
            <a:r>
              <a:rPr lang="en-US" altLang="zh-TW" sz="4000" dirty="0" smtClean="0"/>
              <a:t>Workshop</a:t>
            </a:r>
            <a:endParaRPr kumimoji="1"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36" y="4869160"/>
            <a:ext cx="5237264" cy="1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輔大</a:t>
            </a:r>
            <a:r>
              <a:rPr lang="en-US" altLang="zh-TW" dirty="0" smtClean="0"/>
              <a:t>1031</a:t>
            </a:r>
            <a:r>
              <a:rPr lang="zh-TW" altLang="en-US" dirty="0" smtClean="0"/>
              <a:t>閱讀與反思宣傳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http://www.youtube.com/watch?v=PRcczuH070U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800" b="1" dirty="0"/>
              <a:t>閱讀與反</a:t>
            </a:r>
            <a:r>
              <a:rPr lang="zh-TW" altLang="en-US" sz="3800" b="1" dirty="0" smtClean="0"/>
              <a:t>思 </a:t>
            </a:r>
            <a:r>
              <a:rPr lang="en-US" altLang="zh-TW" sz="3800" b="1" dirty="0" smtClean="0"/>
              <a:t>Read and Reflect 1</a:t>
            </a:r>
            <a:endParaRPr lang="zh-TW" altLang="en-US" sz="3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92480" y="1600200"/>
            <a:ext cx="7894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>
                <a:latin typeface="Arial"/>
                <a:cs typeface="Arial"/>
              </a:rPr>
              <a:t>《</a:t>
            </a:r>
            <a:r>
              <a:rPr lang="zh-TW" altLang="en-US" sz="3000" b="1" dirty="0">
                <a:latin typeface="Arial"/>
                <a:cs typeface="Arial"/>
              </a:rPr>
              <a:t>安妮日記</a:t>
            </a:r>
            <a:r>
              <a:rPr lang="en-US" altLang="zh-TW" sz="3000" b="1" dirty="0">
                <a:latin typeface="Arial"/>
                <a:cs typeface="Arial"/>
              </a:rPr>
              <a:t>》</a:t>
            </a:r>
            <a:r>
              <a:rPr lang="zh-TW" altLang="en-US" sz="3000" b="1" dirty="0">
                <a:latin typeface="Arial"/>
                <a:cs typeface="Arial"/>
              </a:rPr>
              <a:t>：</a:t>
            </a:r>
            <a:r>
              <a:rPr lang="zh-TW" altLang="en-US" sz="3000" b="1" dirty="0" smtClean="0">
                <a:latin typeface="Arial"/>
                <a:cs typeface="Arial"/>
              </a:rPr>
              <a:t>自傳體書信賞析與習作</a:t>
            </a:r>
            <a:endParaRPr lang="en-US" altLang="zh-TW" sz="3000" b="1" dirty="0" smtClean="0">
              <a:latin typeface="Arial"/>
              <a:cs typeface="Arial"/>
            </a:endParaRPr>
          </a:p>
          <a:p>
            <a:endParaRPr lang="en-US" altLang="zh-Hant" dirty="0" smtClean="0">
              <a:latin typeface="Arial"/>
              <a:cs typeface="Arial"/>
            </a:endParaRPr>
          </a:p>
          <a:p>
            <a:r>
              <a:rPr lang="en-US" altLang="zh-Hant" dirty="0" smtClean="0">
                <a:latin typeface="Arial"/>
                <a:cs typeface="Arial"/>
              </a:rPr>
              <a:t>9</a:t>
            </a:r>
            <a:r>
              <a:rPr lang="en-US" altLang="zh-Hant" dirty="0">
                <a:latin typeface="Arial"/>
                <a:cs typeface="Arial"/>
              </a:rPr>
              <a:t>/29 ~11/3  </a:t>
            </a:r>
            <a:r>
              <a:rPr lang="zh-TW" altLang="en-US" dirty="0" smtClean="0">
                <a:latin typeface="Arial"/>
                <a:cs typeface="Arial"/>
              </a:rPr>
              <a:t>（共</a:t>
            </a:r>
            <a:r>
              <a:rPr lang="zh-Hant" altLang="en-US" dirty="0" smtClean="0">
                <a:latin typeface="Arial"/>
                <a:cs typeface="Arial"/>
              </a:rPr>
              <a:t>六週</a:t>
            </a:r>
            <a:r>
              <a:rPr lang="zh-TW" altLang="en-US" dirty="0" smtClean="0">
                <a:latin typeface="Arial"/>
                <a:cs typeface="Arial"/>
              </a:rPr>
              <a:t>）</a:t>
            </a:r>
            <a:endParaRPr lang="en-US" altLang="zh-TW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rial"/>
                <a:cs typeface="Arial"/>
              </a:rPr>
              <a:t>   </a:t>
            </a:r>
            <a:r>
              <a:rPr lang="zh-TW" altLang="en-US" dirty="0" smtClean="0">
                <a:latin typeface="Arial"/>
                <a:cs typeface="Arial"/>
              </a:rPr>
              <a:t>每週</a:t>
            </a:r>
            <a:r>
              <a:rPr lang="zh-Hant" altLang="en-US" dirty="0" smtClean="0">
                <a:latin typeface="Arial"/>
                <a:cs typeface="Arial"/>
              </a:rPr>
              <a:t>一 </a:t>
            </a:r>
            <a:r>
              <a:rPr lang="zh-Hant" altLang="en-US" dirty="0">
                <a:latin typeface="Arial"/>
                <a:cs typeface="Arial"/>
              </a:rPr>
              <a:t>下午</a:t>
            </a:r>
            <a:r>
              <a:rPr lang="en-US" altLang="zh-Hant" dirty="0">
                <a:latin typeface="Arial"/>
                <a:cs typeface="Arial"/>
              </a:rPr>
              <a:t>4:40-6:</a:t>
            </a:r>
            <a:r>
              <a:rPr lang="en-US" altLang="zh-Hant" dirty="0" smtClean="0">
                <a:latin typeface="Arial"/>
                <a:cs typeface="Arial"/>
              </a:rPr>
              <a:t>30</a:t>
            </a:r>
            <a:endParaRPr lang="en-US" altLang="zh-Hant" dirty="0">
              <a:latin typeface="Arial"/>
              <a:cs typeface="Arial"/>
            </a:endParaRPr>
          </a:p>
          <a:p>
            <a:r>
              <a:rPr lang="zh-Hant" altLang="en-US" dirty="0">
                <a:latin typeface="Arial"/>
                <a:cs typeface="Arial"/>
              </a:rPr>
              <a:t>名額：</a:t>
            </a:r>
            <a:r>
              <a:rPr lang="en-US" altLang="zh-Hant" dirty="0" smtClean="0">
                <a:latin typeface="Arial"/>
                <a:cs typeface="Arial"/>
              </a:rPr>
              <a:t>15</a:t>
            </a:r>
            <a:r>
              <a:rPr lang="zh-Hant" altLang="en-US" dirty="0" smtClean="0">
                <a:latin typeface="Arial"/>
                <a:cs typeface="Arial"/>
              </a:rPr>
              <a:t>名</a:t>
            </a:r>
            <a:endParaRPr lang="en-US" altLang="zh-Hant" dirty="0" smtClean="0">
              <a:latin typeface="Arial"/>
              <a:cs typeface="Arial"/>
            </a:endParaRPr>
          </a:p>
          <a:p>
            <a:r>
              <a:rPr lang="zh-Hant" altLang="en-US" dirty="0" smtClean="0">
                <a:latin typeface="Arial"/>
                <a:cs typeface="Arial"/>
              </a:rPr>
              <a:t>教師</a:t>
            </a:r>
            <a:r>
              <a:rPr lang="zh-Hant" altLang="en-US" dirty="0">
                <a:latin typeface="Arial"/>
                <a:cs typeface="Arial"/>
              </a:rPr>
              <a:t>：</a:t>
            </a:r>
            <a:r>
              <a:rPr lang="zh-Hant" altLang="en-US" dirty="0" smtClean="0">
                <a:latin typeface="Arial"/>
                <a:cs typeface="Arial"/>
              </a:rPr>
              <a:t>吳柏德</a:t>
            </a:r>
            <a:endParaRPr lang="en-US" altLang="zh-Han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3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800" b="1" dirty="0"/>
              <a:t>閱讀與反思 </a:t>
            </a:r>
            <a:r>
              <a:rPr lang="en-US" altLang="zh-TW" sz="3800" b="1" dirty="0"/>
              <a:t>Read and Reflect </a:t>
            </a:r>
            <a:r>
              <a:rPr lang="en-US" altLang="zh-TW" sz="3800" b="1" dirty="0" smtClean="0"/>
              <a:t>2</a:t>
            </a:r>
            <a:endParaRPr lang="zh-TW" altLang="en-US" sz="3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05543" y="1600200"/>
            <a:ext cx="772885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ant" altLang="en-US" sz="3000" b="1" dirty="0" smtClean="0"/>
              <a:t>音樂</a:t>
            </a:r>
            <a:r>
              <a:rPr lang="zh-Hant" altLang="en-US" sz="3000" b="1" dirty="0"/>
              <a:t>劇 </a:t>
            </a:r>
            <a:r>
              <a:rPr lang="en-US" altLang="zh-Hant" sz="3000" b="1" dirty="0"/>
              <a:t>(1)</a:t>
            </a:r>
            <a:r>
              <a:rPr lang="zh-Hant" altLang="en-US" sz="3000" b="1" dirty="0"/>
              <a:t>：</a:t>
            </a:r>
            <a:r>
              <a:rPr lang="en-US" altLang="zh-Hant" sz="3000" b="1" dirty="0"/>
              <a:t>《</a:t>
            </a:r>
            <a:r>
              <a:rPr lang="zh-Hant" altLang="en-US" sz="3000" b="1" dirty="0"/>
              <a:t>悲慘世界</a:t>
            </a:r>
            <a:r>
              <a:rPr lang="en-US" altLang="zh-Hant" sz="3000" b="1" dirty="0"/>
              <a:t>》</a:t>
            </a:r>
            <a:r>
              <a:rPr lang="zh-Hant" altLang="en-US" sz="3000" b="1" dirty="0"/>
              <a:t>與</a:t>
            </a:r>
            <a:r>
              <a:rPr lang="en-US" altLang="zh-Hant" sz="3000" b="1" dirty="0"/>
              <a:t>《</a:t>
            </a:r>
            <a:r>
              <a:rPr lang="zh-Hant" altLang="en-US" sz="3000" b="1" dirty="0"/>
              <a:t>歌劇魅影</a:t>
            </a:r>
            <a:r>
              <a:rPr lang="en-US" altLang="zh-Hant" sz="3000" b="1" dirty="0"/>
              <a:t>》</a:t>
            </a:r>
            <a:r>
              <a:rPr lang="zh-Hant" altLang="en-US" sz="3000" b="1" dirty="0" smtClean="0"/>
              <a:t>閱讀與反思寫作</a:t>
            </a:r>
            <a:endParaRPr lang="en-US" altLang="zh-Hant" sz="3000" b="1" dirty="0" smtClean="0"/>
          </a:p>
          <a:p>
            <a:pPr marL="0" indent="0">
              <a:buNone/>
            </a:pPr>
            <a:endParaRPr lang="zh-Hant" altLang="en-US" dirty="0"/>
          </a:p>
          <a:p>
            <a:r>
              <a:rPr lang="en-US" altLang="zh-Hant" dirty="0" smtClean="0"/>
              <a:t>10</a:t>
            </a:r>
            <a:r>
              <a:rPr lang="en-US" altLang="zh-Hant" dirty="0"/>
              <a:t>/2 -11/6  </a:t>
            </a:r>
            <a:r>
              <a:rPr lang="zh-TW" altLang="en-US" dirty="0"/>
              <a:t>（共</a:t>
            </a:r>
            <a:r>
              <a:rPr lang="zh-Hant" altLang="en-US" dirty="0"/>
              <a:t>六週</a:t>
            </a:r>
            <a:r>
              <a:rPr lang="zh-TW" altLang="en-US" dirty="0"/>
              <a:t>）</a:t>
            </a:r>
            <a:endParaRPr lang="en-US" altLang="zh-Hant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每週</a:t>
            </a:r>
            <a:r>
              <a:rPr lang="zh-Hant" altLang="en-US" dirty="0" smtClean="0"/>
              <a:t>四</a:t>
            </a:r>
            <a:r>
              <a:rPr lang="zh-TW" altLang="en-US" dirty="0" smtClean="0"/>
              <a:t> 下午</a:t>
            </a:r>
            <a:r>
              <a:rPr lang="en-US" altLang="zh-Hant" dirty="0" smtClean="0"/>
              <a:t> 4</a:t>
            </a:r>
            <a:r>
              <a:rPr lang="en-US" altLang="zh-Hant" dirty="0"/>
              <a:t>:40-6:</a:t>
            </a:r>
            <a:r>
              <a:rPr lang="en-US" altLang="zh-Hant" dirty="0" smtClean="0"/>
              <a:t>30</a:t>
            </a:r>
            <a:r>
              <a:rPr lang="zh-Hant" altLang="en-US" dirty="0" smtClean="0"/>
              <a:t>　</a:t>
            </a:r>
            <a:endParaRPr lang="en-US" altLang="zh-Hant" dirty="0" smtClean="0"/>
          </a:p>
          <a:p>
            <a:r>
              <a:rPr lang="zh-Hant" altLang="en-US" dirty="0">
                <a:latin typeface="Arial"/>
                <a:cs typeface="Arial"/>
              </a:rPr>
              <a:t>名額：</a:t>
            </a:r>
            <a:r>
              <a:rPr lang="en-US" altLang="zh-Hant" dirty="0">
                <a:latin typeface="Arial"/>
                <a:cs typeface="Arial"/>
              </a:rPr>
              <a:t>15</a:t>
            </a:r>
            <a:r>
              <a:rPr lang="zh-Hant" altLang="en-US" dirty="0">
                <a:latin typeface="Arial"/>
                <a:cs typeface="Arial"/>
              </a:rPr>
              <a:t>名</a:t>
            </a:r>
            <a:endParaRPr lang="en-US" altLang="zh-Hant" dirty="0">
              <a:latin typeface="Arial"/>
              <a:cs typeface="Arial"/>
            </a:endParaRPr>
          </a:p>
          <a:p>
            <a:r>
              <a:rPr lang="zh-Hant" altLang="en-US" dirty="0">
                <a:latin typeface="Arial"/>
                <a:cs typeface="Arial"/>
              </a:rPr>
              <a:t>教師：吳柏德</a:t>
            </a:r>
            <a:endParaRPr lang="zh-Hant" altLang="en-US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22811" y="1600200"/>
            <a:ext cx="7724504" cy="4525963"/>
          </a:xfrm>
        </p:spPr>
        <p:txBody>
          <a:bodyPr/>
          <a:lstStyle/>
          <a:p>
            <a:pPr marL="0" indent="0">
              <a:buNone/>
            </a:pPr>
            <a:r>
              <a:rPr lang="zh-Hant" altLang="en-US" sz="3000" dirty="0"/>
              <a:t>音樂劇 </a:t>
            </a:r>
            <a:r>
              <a:rPr lang="en-US" altLang="zh-Hant" sz="3000" dirty="0"/>
              <a:t>(2)</a:t>
            </a:r>
            <a:r>
              <a:rPr lang="zh-Hant" altLang="en-US" sz="3000" dirty="0"/>
              <a:t>：</a:t>
            </a:r>
            <a:r>
              <a:rPr lang="en-US" altLang="zh-Hant" sz="3000" dirty="0"/>
              <a:t>《</a:t>
            </a:r>
            <a:r>
              <a:rPr lang="zh-Hant" altLang="en-US" sz="3000" dirty="0"/>
              <a:t>獅子王</a:t>
            </a:r>
            <a:r>
              <a:rPr lang="en-US" altLang="zh-Hant" sz="3000" dirty="0"/>
              <a:t>》</a:t>
            </a:r>
            <a:r>
              <a:rPr lang="zh-Hant" altLang="en-US" sz="3000" dirty="0"/>
              <a:t>、</a:t>
            </a:r>
            <a:r>
              <a:rPr lang="en-US" altLang="zh-Hant" sz="3000" dirty="0"/>
              <a:t>《</a:t>
            </a:r>
            <a:r>
              <a:rPr lang="zh-Hant" altLang="en-US" sz="3000" dirty="0"/>
              <a:t>芝加哥</a:t>
            </a:r>
            <a:r>
              <a:rPr lang="en-US" altLang="zh-Hant" sz="3000" dirty="0"/>
              <a:t>》</a:t>
            </a:r>
            <a:r>
              <a:rPr lang="zh-Hant" altLang="en-US" sz="3000" dirty="0"/>
              <a:t>、</a:t>
            </a:r>
            <a:r>
              <a:rPr lang="en-US" altLang="zh-Hant" sz="3000" dirty="0"/>
              <a:t>《</a:t>
            </a:r>
            <a:r>
              <a:rPr lang="zh-Hant" altLang="en-US" sz="3000" dirty="0"/>
              <a:t>夢幻女郎</a:t>
            </a:r>
            <a:r>
              <a:rPr lang="en-US" altLang="zh-Hant" sz="3000" dirty="0"/>
              <a:t>》</a:t>
            </a:r>
            <a:r>
              <a:rPr lang="zh-Hant" altLang="en-US" sz="3000" dirty="0"/>
              <a:t>及</a:t>
            </a:r>
            <a:r>
              <a:rPr lang="en-US" altLang="zh-Hant" sz="3000" dirty="0"/>
              <a:t>《</a:t>
            </a:r>
            <a:r>
              <a:rPr lang="zh-Hant" altLang="en-US" sz="3000" dirty="0"/>
              <a:t>髮膠明星夢</a:t>
            </a:r>
            <a:r>
              <a:rPr lang="en-US" altLang="zh-Hant" sz="3000" dirty="0"/>
              <a:t>》</a:t>
            </a:r>
            <a:r>
              <a:rPr lang="zh-Hant" altLang="en-US" sz="3000" dirty="0"/>
              <a:t>閱讀與分析寫作</a:t>
            </a:r>
            <a:endParaRPr lang="en-US" altLang="zh-Hant" sz="3000" dirty="0"/>
          </a:p>
          <a:p>
            <a:pPr marL="0" indent="0">
              <a:buNone/>
            </a:pPr>
            <a:endParaRPr lang="en-US" altLang="zh-Hant" dirty="0"/>
          </a:p>
          <a:p>
            <a:r>
              <a:rPr lang="en-US" altLang="zh-Hant" dirty="0"/>
              <a:t>11/20 ~12/18  </a:t>
            </a:r>
            <a:r>
              <a:rPr lang="zh-TW" altLang="en-US" dirty="0"/>
              <a:t>（共</a:t>
            </a:r>
            <a:r>
              <a:rPr lang="zh-Hant" altLang="en-US" dirty="0"/>
              <a:t>五週</a:t>
            </a:r>
            <a:r>
              <a:rPr lang="zh-TW" altLang="en-US" dirty="0"/>
              <a:t>）</a:t>
            </a:r>
            <a:endParaRPr lang="en-US" altLang="zh-Hant" dirty="0"/>
          </a:p>
          <a:p>
            <a:pPr marL="0" indent="0">
              <a:buNone/>
            </a:pPr>
            <a:r>
              <a:rPr lang="en-US" altLang="zh-TW" dirty="0" smtClean="0"/>
              <a:t>   </a:t>
            </a:r>
            <a:r>
              <a:rPr lang="zh-TW" altLang="en-US" dirty="0" smtClean="0"/>
              <a:t>每週</a:t>
            </a:r>
            <a:r>
              <a:rPr lang="zh-Hant" altLang="en-US" dirty="0" smtClean="0"/>
              <a:t>四</a:t>
            </a:r>
            <a:r>
              <a:rPr lang="zh-TW" altLang="en-US" dirty="0" smtClean="0"/>
              <a:t> </a:t>
            </a:r>
            <a:r>
              <a:rPr lang="zh-Hant" altLang="en-US" dirty="0" smtClean="0"/>
              <a:t>下午</a:t>
            </a:r>
            <a:r>
              <a:rPr lang="en-US" altLang="zh-Hant" dirty="0"/>
              <a:t>4:40-6:30 </a:t>
            </a:r>
          </a:p>
          <a:p>
            <a:r>
              <a:rPr lang="zh-Hant" altLang="en-US" dirty="0">
                <a:latin typeface="Arial"/>
                <a:cs typeface="Arial"/>
              </a:rPr>
              <a:t>名額：</a:t>
            </a:r>
            <a:r>
              <a:rPr lang="en-US" altLang="zh-Hant" dirty="0">
                <a:latin typeface="Arial"/>
                <a:cs typeface="Arial"/>
              </a:rPr>
              <a:t>15</a:t>
            </a:r>
            <a:r>
              <a:rPr lang="zh-Hant" altLang="en-US" dirty="0">
                <a:latin typeface="Arial"/>
                <a:cs typeface="Arial"/>
              </a:rPr>
              <a:t>名</a:t>
            </a:r>
            <a:endParaRPr lang="en-US" altLang="zh-Hant" dirty="0">
              <a:latin typeface="Arial"/>
              <a:cs typeface="Arial"/>
            </a:endParaRPr>
          </a:p>
          <a:p>
            <a:r>
              <a:rPr lang="zh-Hant" altLang="en-US" dirty="0">
                <a:latin typeface="Arial"/>
                <a:cs typeface="Arial"/>
              </a:rPr>
              <a:t>教師：吳柏德</a:t>
            </a:r>
            <a:endParaRPr kumimoji="1"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366078"/>
            <a:ext cx="8229600" cy="89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zh-TW" altLang="en-US" sz="3800" b="1" spc="-100" dirty="0">
                <a:solidFill>
                  <a:schemeClr val="tx2"/>
                </a:solidFill>
              </a:rPr>
              <a:t>閱讀與反思 </a:t>
            </a:r>
            <a:r>
              <a:rPr lang="en-US" altLang="zh-TW" sz="3800" b="1" spc="-100" dirty="0">
                <a:solidFill>
                  <a:schemeClr val="tx2"/>
                </a:solidFill>
              </a:rPr>
              <a:t>Read and Reflect 3</a:t>
            </a:r>
            <a:endParaRPr lang="zh-TW" altLang="en-US" sz="3800" b="1" spc="-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403</Words>
  <Application>Microsoft Office PowerPoint</Application>
  <PresentationFormat>如螢幕大小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中庸</vt:lpstr>
      <vt:lpstr>F2F寫作教室 &amp; 實用與活用英語工作坊 </vt:lpstr>
      <vt:lpstr>Face 2 Face 英文寫作室 哪是什麼？</vt:lpstr>
      <vt:lpstr>怎麼去？</vt:lpstr>
      <vt:lpstr>怎麼參加？</vt:lpstr>
      <vt:lpstr>實用與活用英語工作坊 English in Use Workshop</vt:lpstr>
      <vt:lpstr>輔大1031閱讀與反思宣傳</vt:lpstr>
      <vt:lpstr>閱讀與反思 Read and Reflect 1</vt:lpstr>
      <vt:lpstr>閱讀與反思 Read and Reflect 2</vt:lpstr>
      <vt:lpstr>PowerPoint 簡報</vt:lpstr>
      <vt:lpstr>實用英文1</vt:lpstr>
      <vt:lpstr>實用英文2</vt:lpstr>
      <vt:lpstr>實用英文3</vt:lpstr>
      <vt:lpstr>趕快報名！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F2F寫作教室 &amp; 實用與活用英語工作坊 </dc:title>
  <dc:creator>USER</dc:creator>
  <cp:lastModifiedBy>USER</cp:lastModifiedBy>
  <cp:revision>2</cp:revision>
  <dcterms:created xsi:type="dcterms:W3CDTF">2014-10-06T07:53:29Z</dcterms:created>
  <dcterms:modified xsi:type="dcterms:W3CDTF">2014-10-07T04:08:00Z</dcterms:modified>
</cp:coreProperties>
</file>